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4"/>
  </p:handoutMasterIdLst>
  <p:sldIdLst>
    <p:sldId id="281" r:id="rId2"/>
    <p:sldId id="282" r:id="rId3"/>
    <p:sldId id="25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8" r:id="rId14"/>
    <p:sldId id="269" r:id="rId15"/>
    <p:sldId id="270" r:id="rId16"/>
    <p:sldId id="271" r:id="rId17"/>
    <p:sldId id="272" r:id="rId18"/>
    <p:sldId id="280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Canad&#225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FF-4EEF-8123-F11FBAB429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FF-4EEF-8123-F11FBAB429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DFF-4EEF-8123-F11FBAB4291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DFF-4EEF-8123-F11FBAB4291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F-4EEF-8123-F11FBAB4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British Columbia (UBC)</c:v>
                </c:pt>
                <c:pt idx="1">
                  <c:v>University of Toronto</c:v>
                </c:pt>
                <c:pt idx="2">
                  <c:v>McMaster University</c:v>
                </c:pt>
                <c:pt idx="3">
                  <c:v>University of Waterloo</c:v>
                </c:pt>
                <c:pt idx="4">
                  <c:v>University of Ottawa</c:v>
                </c:pt>
                <c:pt idx="5">
                  <c:v>University of Alberta</c:v>
                </c:pt>
                <c:pt idx="6">
                  <c:v>Université de Montréal (UdeM)</c:v>
                </c:pt>
                <c:pt idx="7">
                  <c:v>University of Windsor</c:v>
                </c:pt>
                <c:pt idx="8">
                  <c:v>University of Calgary</c:v>
                </c:pt>
                <c:pt idx="9">
                  <c:v>Université de Montréal (UdeM)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46</c:v>
                </c:pt>
                <c:pt idx="1">
                  <c:v>32</c:v>
                </c:pt>
                <c:pt idx="2">
                  <c:v>22</c:v>
                </c:pt>
                <c:pt idx="3">
                  <c:v>17</c:v>
                </c:pt>
                <c:pt idx="4">
                  <c:v>16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12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D-4C30-AE8D-3D04D2325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Nottingham'!$B$18:$B$27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Nottingham'!$C$18:$C$27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9-4668-B476-110431C74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UBC!$B$18:$B$27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UBC!$C$18:$C$27</c:f>
              <c:numCache>
                <c:formatCode>General</c:formatCode>
                <c:ptCount val="10"/>
                <c:pt idx="0">
                  <c:v>0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4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A7-4AB4-A536-6B08BD2ECB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chemistry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cell biology</c:v>
                </c:pt>
                <c:pt idx="7">
                  <c:v>environmental sciences &amp; ecology</c:v>
                </c:pt>
                <c:pt idx="8">
                  <c:v>optics</c:v>
                </c:pt>
                <c:pt idx="9">
                  <c:v>astronomy &amp; astrophysics</c:v>
                </c:pt>
              </c:strCache>
            </c:strRef>
          </c:cat>
          <c:val>
            <c:numRef>
              <c:f>'Univ Nottingham'!$H$18:$H$27</c:f>
              <c:numCache>
                <c:formatCode>General</c:formatCode>
                <c:ptCount val="10"/>
                <c:pt idx="0">
                  <c:v>27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4-4B0B-A733-4DF36750E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UBC!$G$18:$G$27</c:f>
              <c:strCache>
                <c:ptCount val="10"/>
                <c:pt idx="0">
                  <c:v>physiology</c:v>
                </c:pt>
                <c:pt idx="1">
                  <c:v>chemistry</c:v>
                </c:pt>
                <c:pt idx="2">
                  <c:v>pharmacology &amp; pharmacy</c:v>
                </c:pt>
                <c:pt idx="3">
                  <c:v>plant sciences</c:v>
                </c:pt>
                <c:pt idx="4">
                  <c:v>life sciences &amp; biomedicine - other topics</c:v>
                </c:pt>
                <c:pt idx="5">
                  <c:v>respiratory system</c:v>
                </c:pt>
                <c:pt idx="6">
                  <c:v>biochemistry &amp; molecular biology</c:v>
                </c:pt>
                <c:pt idx="7">
                  <c:v>zoology</c:v>
                </c:pt>
                <c:pt idx="8">
                  <c:v>education &amp; educational research</c:v>
                </c:pt>
                <c:pt idx="9">
                  <c:v>engineering</c:v>
                </c:pt>
              </c:strCache>
            </c:strRef>
          </c:cat>
          <c:val>
            <c:numRef>
              <c:f>UBC!$H$18:$H$27</c:f>
              <c:numCache>
                <c:formatCode>General</c:formatCode>
                <c:ptCount val="10"/>
                <c:pt idx="0">
                  <c:v>11</c:v>
                </c:pt>
                <c:pt idx="1">
                  <c:v>10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DD-44EB-B338-B534A08E7C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Nottingham'!$L$17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Nottingham'!$K$18:$K$27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Brasil, MJSP</c:v>
                </c:pt>
                <c:pt idx="3">
                  <c:v>Galeti, HVA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'Univ Nottingham'!$L$18:$L$27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B-4672-946D-2C59EADF9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UBC!$L$17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UBC!$K$18:$K$27</c:f>
              <c:strCache>
                <c:ptCount val="10"/>
                <c:pt idx="0">
                  <c:v>Milsom, WK</c:v>
                </c:pt>
                <c:pt idx="1">
                  <c:v>RANTIN, FT</c:v>
                </c:pt>
                <c:pt idx="2">
                  <c:v>Reid, SG</c:v>
                </c:pt>
                <c:pt idx="3">
                  <c:v>Andersen, RJ</c:v>
                </c:pt>
                <c:pt idx="4">
                  <c:v>Berlinck, RGS</c:v>
                </c:pt>
                <c:pt idx="5">
                  <c:v>Ferreira, AG</c:v>
                </c:pt>
                <c:pt idx="6">
                  <c:v>Kalinin, AL</c:v>
                </c:pt>
                <c:pt idx="7">
                  <c:v>Williams, DE</c:v>
                </c:pt>
                <c:pt idx="8">
                  <c:v>BATISTA, AA</c:v>
                </c:pt>
                <c:pt idx="9">
                  <c:v>Florindo, LH</c:v>
                </c:pt>
              </c:strCache>
            </c:strRef>
          </c:cat>
          <c:val>
            <c:numRef>
              <c:f>UBC!$L$18:$L$27</c:f>
              <c:numCache>
                <c:formatCode>General</c:formatCode>
                <c:ptCount val="10"/>
                <c:pt idx="0">
                  <c:v>14</c:v>
                </c:pt>
                <c:pt idx="1">
                  <c:v>13</c:v>
                </c:pt>
                <c:pt idx="2">
                  <c:v>10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40-4BC5-9E3A-504711197C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Cambridge'!$B$18:$B$27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Cambridge'!$C$18:$C$27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D-4BA6-8563-4FCC5910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Toronto'!$B$18:$B$27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Toronto'!$C$18:$C$27</c:f>
              <c:numCache>
                <c:formatCode>General</c:formatCode>
                <c:ptCount val="10"/>
                <c:pt idx="0">
                  <c:v>1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E8-418B-B16E-D5069016DA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cell biology</c:v>
                </c:pt>
                <c:pt idx="4">
                  <c:v>environmental sciences &amp; ecology</c:v>
                </c:pt>
                <c:pt idx="5">
                  <c:v>metallurgy &amp; metallurgical engineering</c:v>
                </c:pt>
                <c:pt idx="6">
                  <c:v>psychology</c:v>
                </c:pt>
                <c:pt idx="7">
                  <c:v>biochemistry &amp; molecular biology</c:v>
                </c:pt>
                <c:pt idx="8">
                  <c:v>engineering</c:v>
                </c:pt>
                <c:pt idx="9">
                  <c:v>evolutionary biology</c:v>
                </c:pt>
              </c:strCache>
            </c:strRef>
          </c:cat>
          <c:val>
            <c:numRef>
              <c:f>'Univ Cambridge'!$H$18:$H$27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7-4C0E-81D2-DA99D7FA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DFC-4311-946F-54C5A28101C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DFC-4311-946F-54C5A28101C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DFC-4311-946F-54C5A28101C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FDFC-4311-946F-54C5A28101C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DFC-4311-946F-54C5A28101C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FDFC-4311-946F-54C5A28101C8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DFC-4311-946F-54C5A28101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Toronto'!$G$18:$G$27</c:f>
              <c:strCache>
                <c:ptCount val="10"/>
                <c:pt idx="0">
                  <c:v>physics</c:v>
                </c:pt>
                <c:pt idx="1">
                  <c:v>environmental sciences &amp; ecology</c:v>
                </c:pt>
                <c:pt idx="2">
                  <c:v>physiology</c:v>
                </c:pt>
                <c:pt idx="3">
                  <c:v>zoology</c:v>
                </c:pt>
                <c:pt idx="4">
                  <c:v>biodiversity &amp; conservation</c:v>
                </c:pt>
                <c:pt idx="5">
                  <c:v>chemistry</c:v>
                </c:pt>
                <c:pt idx="6">
                  <c:v>engineering</c:v>
                </c:pt>
                <c:pt idx="7">
                  <c:v>life sciences &amp; biomedicine - other topics</c:v>
                </c:pt>
                <c:pt idx="8">
                  <c:v>materials science</c:v>
                </c:pt>
                <c:pt idx="9">
                  <c:v>respiratory system</c:v>
                </c:pt>
              </c:strCache>
            </c:strRef>
          </c:cat>
          <c:val>
            <c:numRef>
              <c:f>'Univ Toronto'!$H$18:$H$27</c:f>
              <c:numCache>
                <c:formatCode>General</c:formatCode>
                <c:ptCount val="10"/>
                <c:pt idx="0">
                  <c:v>11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EC-40F0-B606-BF16304BC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Cambridge'!$L$17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Cambridge'!$K$18:$K$27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'Univ Cambridge'!$L$18:$L$27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FFF-BBA1-7CE0D71BE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Toronto'!$L$17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Toronto'!$K$18:$K$27</c:f>
              <c:strCache>
                <c:ptCount val="10"/>
                <c:pt idx="0">
                  <c:v>Fawcett, E</c:v>
                </c:pt>
                <c:pt idx="1">
                  <c:v>de Camargo, PC</c:v>
                </c:pt>
                <c:pt idx="2">
                  <c:v>Milsom, WK</c:v>
                </c:pt>
                <c:pt idx="3">
                  <c:v>Ortiz, WA</c:v>
                </c:pt>
                <c:pt idx="4">
                  <c:v>RANTIN, FT</c:v>
                </c:pt>
                <c:pt idx="5">
                  <c:v>Reid, SG</c:v>
                </c:pt>
                <c:pt idx="6">
                  <c:v>Ali, N</c:v>
                </c:pt>
                <c:pt idx="7">
                  <c:v>Galkin, VY</c:v>
                </c:pt>
                <c:pt idx="8">
                  <c:v>Pepinelli, M</c:v>
                </c:pt>
                <c:pt idx="9">
                  <c:v>Florindo, LH</c:v>
                </c:pt>
              </c:strCache>
            </c:strRef>
          </c:cat>
          <c:val>
            <c:numRef>
              <c:f>'Univ Toronto'!$L$18:$L$27</c:f>
              <c:numCache>
                <c:formatCode>General</c:formatCode>
                <c:ptCount val="10"/>
                <c:pt idx="0">
                  <c:v>10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86-46DE-90B1-AA0BADD26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Sheffield'!$B$18:$B$27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Sheffield'!$C$18:$C$27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6-468F-A985-88CEECA11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McMaster'!$B$18:$B$27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McMaster'!$C$18:$C$27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E0-48F6-841E-930648293C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science &amp; technology - other topics</c:v>
                </c:pt>
                <c:pt idx="3">
                  <c:v>agriculture</c:v>
                </c:pt>
                <c:pt idx="4">
                  <c:v>astronomy &amp; astrophysics</c:v>
                </c:pt>
                <c:pt idx="5">
                  <c:v>business &amp; economics</c:v>
                </c:pt>
                <c:pt idx="6">
                  <c:v>cell biology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microbiology</c:v>
                </c:pt>
              </c:strCache>
            </c:strRef>
          </c:cat>
          <c:val>
            <c:numRef>
              <c:f>'Univ Sheffield'!$H$18:$H$27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1-4CCD-A775-4C0540249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McMaster'!$G$18:$G$27</c:f>
              <c:strCache>
                <c:ptCount val="10"/>
                <c:pt idx="0">
                  <c:v>mathematics</c:v>
                </c:pt>
                <c:pt idx="1">
                  <c:v>physics</c:v>
                </c:pt>
                <c:pt idx="2">
                  <c:v>health care sciences &amp; services</c:v>
                </c:pt>
                <c:pt idx="3">
                  <c:v>physiology</c:v>
                </c:pt>
                <c:pt idx="4">
                  <c:v>computer science</c:v>
                </c:pt>
                <c:pt idx="5">
                  <c:v>mathematical &amp; computational biology</c:v>
                </c:pt>
                <c:pt idx="6">
                  <c:v>medical informatics</c:v>
                </c:pt>
                <c:pt idx="7">
                  <c:v>science &amp; technology - other topics</c:v>
                </c:pt>
                <c:pt idx="8">
                  <c:v>sport sciences</c:v>
                </c:pt>
                <c:pt idx="9">
                  <c:v>business &amp; economics</c:v>
                </c:pt>
              </c:strCache>
            </c:strRef>
          </c:cat>
          <c:val>
            <c:numRef>
              <c:f>'Univ McMaster'!$H$18:$H$27</c:f>
              <c:numCache>
                <c:formatCode>General</c:formatCode>
                <c:ptCount val="10"/>
                <c:pt idx="0">
                  <c:v>8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28-4D96-9EC6-62E0DD544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Sheffield'!$L$17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Sheffield'!$K$18:$K$27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'Univ Sheffield'!$L$18:$L$27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5-42BB-A315-A8FCC804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McMaster'!$L$17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McMaster'!$K$18:$K$27</c:f>
              <c:strCache>
                <c:ptCount val="10"/>
                <c:pt idx="0">
                  <c:v>Balakrishnan, N</c:v>
                </c:pt>
                <c:pt idx="1">
                  <c:v>Rodrigues, J</c:v>
                </c:pt>
                <c:pt idx="2">
                  <c:v>LaPierre, RR</c:v>
                </c:pt>
                <c:pt idx="3">
                  <c:v>Pusep, YA</c:v>
                </c:pt>
                <c:pt idx="4">
                  <c:v>Damas, F</c:v>
                </c:pt>
                <c:pt idx="5">
                  <c:v>de Castro, M</c:v>
                </c:pt>
                <c:pt idx="6">
                  <c:v>Libardi, CA</c:v>
                </c:pt>
                <c:pt idx="7">
                  <c:v>Lixandrao, ME</c:v>
                </c:pt>
                <c:pt idx="8">
                  <c:v>Phillips, SM</c:v>
                </c:pt>
                <c:pt idx="9">
                  <c:v>Roschel, H</c:v>
                </c:pt>
              </c:strCache>
            </c:strRef>
          </c:cat>
          <c:val>
            <c:numRef>
              <c:f>'Univ McMaster'!$L$18:$L$27</c:f>
              <c:numCache>
                <c:formatCode>General</c:formatCode>
                <c:ptCount val="10"/>
                <c:pt idx="0">
                  <c:v>8</c:v>
                </c:pt>
                <c:pt idx="1">
                  <c:v>7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6B-4CD4-971D-516B54AF2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7-47AE-844E-449732E70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14</c:v>
                </c:pt>
                <c:pt idx="1">
                  <c:v>60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B0-45AF-A061-D0709AA2FB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Waterloo'!$B$18:$B$27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Waterloo'!$C$18:$C$27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86-44CF-AD7F-52F1DA7EFA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KEW!$G$18:$G$22</c:f>
              <c:strCache>
                <c:ptCount val="5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environmental sciences &amp; ecology</c:v>
                </c:pt>
              </c:strCache>
            </c:strRef>
          </c:cat>
          <c:val>
            <c:numRef>
              <c:f>KEW!$H$18:$H$22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F-46DD-943C-FF0AABA45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Waterloo'!$G$18:$G$22</c:f>
              <c:strCache>
                <c:ptCount val="5"/>
                <c:pt idx="0">
                  <c:v>environmental sciences &amp; ecology</c:v>
                </c:pt>
                <c:pt idx="1">
                  <c:v>biochemistry &amp; molecular biology</c:v>
                </c:pt>
                <c:pt idx="2">
                  <c:v>chemistry</c:v>
                </c:pt>
                <c:pt idx="3">
                  <c:v>endocrinology &amp; metabolism</c:v>
                </c:pt>
                <c:pt idx="4">
                  <c:v>geochemistry &amp; geophysics</c:v>
                </c:pt>
              </c:strCache>
            </c:strRef>
          </c:cat>
          <c:val>
            <c:numRef>
              <c:f>'Univ Waterloo'!$H$18:$H$22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7B-408A-B1CE-7FACF0B92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KEW!$K$18:$K$27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Zappi, DC</c:v>
                </c:pt>
                <c:pt idx="4">
                  <c:v>FOREST, F</c:v>
                </c:pt>
                <c:pt idx="5">
                  <c:v>Lucas, EJ</c:v>
                </c:pt>
                <c:pt idx="6">
                  <c:v>Moraes, EM</c:v>
                </c:pt>
                <c:pt idx="7">
                  <c:v>Taylor, NP</c:v>
                </c:pt>
                <c:pt idx="8">
                  <c:v>Prenner, G</c:v>
                </c:pt>
                <c:pt idx="9">
                  <c:v>Sano, PT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9D0-A83E-2734A034F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Waterloo'!$L$17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Waterloo'!$K$18:$K$27</c:f>
              <c:strCache>
                <c:ptCount val="10"/>
                <c:pt idx="0">
                  <c:v>Beltrame, T</c:v>
                </c:pt>
                <c:pt idx="1">
                  <c:v>Catai, AM</c:v>
                </c:pt>
                <c:pt idx="2">
                  <c:v>MOZETO, AA</c:v>
                </c:pt>
                <c:pt idx="3">
                  <c:v>Amaral, SL</c:v>
                </c:pt>
                <c:pt idx="4">
                  <c:v>Borghi-Silva, A</c:v>
                </c:pt>
                <c:pt idx="5">
                  <c:v>Krug, ALO</c:v>
                </c:pt>
                <c:pt idx="6">
                  <c:v>Macedo, AG</c:v>
                </c:pt>
                <c:pt idx="7">
                  <c:v>Rush, JWE</c:v>
                </c:pt>
                <c:pt idx="8">
                  <c:v>Zago, AS</c:v>
                </c:pt>
                <c:pt idx="9">
                  <c:v>Aravena, R</c:v>
                </c:pt>
              </c:strCache>
            </c:strRef>
          </c:cat>
          <c:val>
            <c:numRef>
              <c:f>'Univ Waterloo'!$L$18:$L$27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45-4E96-BCA6-D8957B15A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Manchester'!$B$18:$B$27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Manchester'!$C$18:$C$27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C-4F77-B473-69B30FF8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Ottawa'!$B$18:$B$27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Ottawa'!$C$18:$C$27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74-4AE4-BE71-C89554E02C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Manchester'!$G$18:$G$27</c:f>
              <c:strCache>
                <c:ptCount val="10"/>
                <c:pt idx="0">
                  <c:v>materials science</c:v>
                </c:pt>
                <c:pt idx="1">
                  <c:v>mathematics</c:v>
                </c:pt>
                <c:pt idx="2">
                  <c:v>polymer science</c:v>
                </c:pt>
                <c:pt idx="3">
                  <c:v>computer science</c:v>
                </c:pt>
                <c:pt idx="4">
                  <c:v>business &amp; economics</c:v>
                </c:pt>
                <c:pt idx="5">
                  <c:v>cell biology</c:v>
                </c:pt>
                <c:pt idx="6">
                  <c:v>electrochemistry</c:v>
                </c:pt>
                <c:pt idx="7">
                  <c:v>environmental sciences &amp; ecology</c:v>
                </c:pt>
                <c:pt idx="8">
                  <c:v>evolutionary biology</c:v>
                </c:pt>
                <c:pt idx="9">
                  <c:v>health care sciences &amp; services</c:v>
                </c:pt>
              </c:strCache>
            </c:strRef>
          </c:cat>
          <c:val>
            <c:numRef>
              <c:f>'Univ Manchester'!$H$18:$H$27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E-472B-83DF-58F4A9EDE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Ottawa'!$G$18:$G$27</c:f>
              <c:strCache>
                <c:ptCount val="10"/>
                <c:pt idx="0">
                  <c:v>computer science</c:v>
                </c:pt>
                <c:pt idx="1">
                  <c:v>engineering</c:v>
                </c:pt>
                <c:pt idx="2">
                  <c:v>telecommunications</c:v>
                </c:pt>
                <c:pt idx="3">
                  <c:v>cell biology</c:v>
                </c:pt>
                <c:pt idx="4">
                  <c:v>cardiovascular system &amp; cardiology</c:v>
                </c:pt>
                <c:pt idx="5">
                  <c:v>electrochemistry</c:v>
                </c:pt>
                <c:pt idx="6">
                  <c:v>life sciences &amp; biomedicine - other topics</c:v>
                </c:pt>
                <c:pt idx="7">
                  <c:v>physics</c:v>
                </c:pt>
                <c:pt idx="8">
                  <c:v>physiology</c:v>
                </c:pt>
                <c:pt idx="9">
                  <c:v>respiratory system</c:v>
                </c:pt>
              </c:strCache>
            </c:strRef>
          </c:cat>
          <c:val>
            <c:numRef>
              <c:f>'Univ Ottawa'!$H$18:$H$27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F8-48EA-9548-0609E7EEA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Manchester'!$L$17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Manchester'!$K$18:$K$27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'Univ Manchester'!$L$18:$L$27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0-40B5-80C0-AB37C19FA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6</c:v>
                </c:pt>
                <c:pt idx="1">
                  <c:v>36</c:v>
                </c:pt>
                <c:pt idx="2">
                  <c:v>30</c:v>
                </c:pt>
                <c:pt idx="3">
                  <c:v>24</c:v>
                </c:pt>
                <c:pt idx="4">
                  <c:v>21</c:v>
                </c:pt>
                <c:pt idx="5">
                  <c:v>15</c:v>
                </c:pt>
                <c:pt idx="6">
                  <c:v>15</c:v>
                </c:pt>
                <c:pt idx="7">
                  <c:v>12</c:v>
                </c:pt>
                <c:pt idx="8">
                  <c:v>7</c:v>
                </c:pt>
                <c:pt idx="9">
                  <c:v>6</c:v>
                </c:pt>
                <c:pt idx="10">
                  <c:v>14</c:v>
                </c:pt>
                <c:pt idx="11">
                  <c:v>7</c:v>
                </c:pt>
                <c:pt idx="12">
                  <c:v>7</c:v>
                </c:pt>
                <c:pt idx="13">
                  <c:v>5</c:v>
                </c:pt>
                <c:pt idx="14">
                  <c:v>5</c:v>
                </c:pt>
                <c:pt idx="15">
                  <c:v>6</c:v>
                </c:pt>
                <c:pt idx="16">
                  <c:v>3</c:v>
                </c:pt>
                <c:pt idx="17">
                  <c:v>6</c:v>
                </c:pt>
                <c:pt idx="18">
                  <c:v>10</c:v>
                </c:pt>
                <c:pt idx="19">
                  <c:v>6</c:v>
                </c:pt>
                <c:pt idx="20">
                  <c:v>7</c:v>
                </c:pt>
                <c:pt idx="21">
                  <c:v>5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2</c:v>
                </c:pt>
                <c:pt idx="29">
                  <c:v>0</c:v>
                </c:pt>
                <c:pt idx="30">
                  <c:v>3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06-4EB9-A218-75808D3E17F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Ottawa'!$L$17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Ottawa'!$K$18:$K$27</c:f>
              <c:strCache>
                <c:ptCount val="10"/>
                <c:pt idx="0">
                  <c:v>Araujo, RB</c:v>
                </c:pt>
                <c:pt idx="1">
                  <c:v>Boukerche, A</c:v>
                </c:pt>
                <c:pt idx="2">
                  <c:v>Villas, LA</c:v>
                </c:pt>
                <c:pt idx="3">
                  <c:v>de Oliveira, HABF</c:v>
                </c:pt>
                <c:pt idx="4">
                  <c:v>Loureiro, AAF</c:v>
                </c:pt>
                <c:pt idx="5">
                  <c:v>Gilmour, KA</c:v>
                </c:pt>
                <c:pt idx="6">
                  <c:v>Milsom, WK</c:v>
                </c:pt>
                <c:pt idx="7">
                  <c:v>RANTIN, FT</c:v>
                </c:pt>
                <c:pt idx="8">
                  <c:v>Reid, SG</c:v>
                </c:pt>
                <c:pt idx="9">
                  <c:v>Wang, J</c:v>
                </c:pt>
              </c:strCache>
            </c:strRef>
          </c:cat>
          <c:val>
            <c:numRef>
              <c:f>'Univ Ottawa'!$L$18:$L$27</c:f>
              <c:numCache>
                <c:formatCode>General</c:formatCode>
                <c:ptCount val="10"/>
                <c:pt idx="0">
                  <c:v>9</c:v>
                </c:pt>
                <c:pt idx="1">
                  <c:v>9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19-4F79-A513-B5D81A3DC5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engineering</c:v>
                </c:pt>
                <c:pt idx="4">
                  <c:v>plant sciences</c:v>
                </c:pt>
                <c:pt idx="5">
                  <c:v>environmental sciences &amp; ecology</c:v>
                </c:pt>
                <c:pt idx="6">
                  <c:v>biochemistry &amp; molecular biology</c:v>
                </c:pt>
                <c:pt idx="7">
                  <c:v>science &amp; technology - other topics</c:v>
                </c:pt>
                <c:pt idx="8">
                  <c:v>electrochemistry</c:v>
                </c:pt>
                <c:pt idx="9">
                  <c:v>operations research &amp; management science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63</c:v>
                </c:pt>
                <c:pt idx="1">
                  <c:v>59</c:v>
                </c:pt>
                <c:pt idx="2">
                  <c:v>58</c:v>
                </c:pt>
                <c:pt idx="3">
                  <c:v>34</c:v>
                </c:pt>
                <c:pt idx="4">
                  <c:v>29</c:v>
                </c:pt>
                <c:pt idx="5">
                  <c:v>28</c:v>
                </c:pt>
                <c:pt idx="6">
                  <c:v>26</c:v>
                </c:pt>
                <c:pt idx="7">
                  <c:v>24</c:v>
                </c:pt>
                <c:pt idx="8">
                  <c:v>22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B-4AFE-8052-88058FB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chemistry</c:v>
                </c:pt>
                <c:pt idx="1">
                  <c:v>physics</c:v>
                </c:pt>
                <c:pt idx="2">
                  <c:v>materials science</c:v>
                </c:pt>
                <c:pt idx="3">
                  <c:v>engineering</c:v>
                </c:pt>
                <c:pt idx="4">
                  <c:v>computer science</c:v>
                </c:pt>
                <c:pt idx="5">
                  <c:v>environmental sciences &amp; ecology</c:v>
                </c:pt>
                <c:pt idx="6">
                  <c:v>physiology</c:v>
                </c:pt>
                <c:pt idx="7">
                  <c:v>science &amp; technology - other topics</c:v>
                </c:pt>
                <c:pt idx="8">
                  <c:v>mathematics</c:v>
                </c:pt>
                <c:pt idx="9">
                  <c:v>zoology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34</c:v>
                </c:pt>
                <c:pt idx="1">
                  <c:v>33</c:v>
                </c:pt>
                <c:pt idx="2">
                  <c:v>32</c:v>
                </c:pt>
                <c:pt idx="3">
                  <c:v>23</c:v>
                </c:pt>
                <c:pt idx="4">
                  <c:v>17</c:v>
                </c:pt>
                <c:pt idx="5">
                  <c:v>17</c:v>
                </c:pt>
                <c:pt idx="6">
                  <c:v>17</c:v>
                </c:pt>
                <c:pt idx="7">
                  <c:v>15</c:v>
                </c:pt>
                <c:pt idx="8">
                  <c:v>12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3E-4777-B913-70723E6F12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simulation</c:v>
                </c:pt>
                <c:pt idx="2">
                  <c:v>spintronics</c:v>
                </c:pt>
                <c:pt idx="3">
                  <c:v>workload control</c:v>
                </c:pt>
                <c:pt idx="4">
                  <c:v>mice</c:v>
                </c:pt>
                <c:pt idx="5">
                  <c:v>taxonomy</c:v>
                </c:pt>
                <c:pt idx="6">
                  <c:v>water splitting</c:v>
                </c:pt>
                <c:pt idx="7">
                  <c:v>anxiety</c:v>
                </c:pt>
                <c:pt idx="8">
                  <c:v>brazil</c:v>
                </c:pt>
                <c:pt idx="9">
                  <c:v>elevated plus-maze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9-4EFC-AAC1-5BF55332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cure rate models</c:v>
                </c:pt>
                <c:pt idx="1">
                  <c:v>colossoma macropomum</c:v>
                </c:pt>
                <c:pt idx="2">
                  <c:v>fish</c:v>
                </c:pt>
                <c:pt idx="3">
                  <c:v>hypoxia</c:v>
                </c:pt>
                <c:pt idx="4">
                  <c:v>skeletal muscle</c:v>
                </c:pt>
                <c:pt idx="5">
                  <c:v>competing risks</c:v>
                </c:pt>
                <c:pt idx="6">
                  <c:v>hypercarbia</c:v>
                </c:pt>
                <c:pt idx="7">
                  <c:v>long-term survival models</c:v>
                </c:pt>
                <c:pt idx="8">
                  <c:v>nutrients</c:v>
                </c:pt>
                <c:pt idx="9">
                  <c:v>air breathing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CD-4252-825B-B8182C07A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Nottingham</c:v>
                </c:pt>
                <c:pt idx="1">
                  <c:v>University of Cambridge</c:v>
                </c:pt>
                <c:pt idx="2">
                  <c:v>University of Sheffield</c:v>
                </c:pt>
                <c:pt idx="3">
                  <c:v>Royal Botanic Gardens (KEW)</c:v>
                </c:pt>
                <c:pt idx="4">
                  <c:v>University of Manchester</c:v>
                </c:pt>
                <c:pt idx="5">
                  <c:v>Lancaster University</c:v>
                </c:pt>
                <c:pt idx="6">
                  <c:v>Manchester Metropolitan University (MMU)</c:v>
                </c:pt>
                <c:pt idx="7">
                  <c:v>University of Oxford</c:v>
                </c:pt>
                <c:pt idx="8">
                  <c:v>University of Bath</c:v>
                </c:pt>
                <c:pt idx="9">
                  <c:v>University of Birmingham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44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16</c:v>
                </c:pt>
                <c:pt idx="7">
                  <c:v>16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761-AD45-3E31D017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6/20/2018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25/04/2018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18.264 </a:t>
            </a:r>
            <a:r>
              <a:rPr lang="pt-BR" sz="2000" dirty="0" err="1">
                <a:latin typeface="Open Sans" panose="020B0606030504020204"/>
              </a:rPr>
              <a:t>papers</a:t>
            </a:r>
            <a:r>
              <a:rPr lang="pt-BR" sz="2000" dirty="0">
                <a:latin typeface="Open Sans" panose="020B0606030504020204"/>
              </a:rPr>
              <a:t> (25/04/2018)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OG=(universidade federal de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) </a:t>
            </a:r>
            <a:r>
              <a:rPr lang="pt-BR" sz="2000" dirty="0" err="1">
                <a:latin typeface="Open Sans" panose="020B0606030504020204"/>
              </a:rPr>
              <a:t>or</a:t>
            </a:r>
            <a:r>
              <a:rPr lang="pt-BR" sz="2000" dirty="0">
                <a:latin typeface="Open Sans" panose="020B0606030504020204"/>
              </a:rPr>
              <a:t> OO=(</a:t>
            </a:r>
            <a:r>
              <a:rPr lang="pt-BR" sz="2000" dirty="0" err="1">
                <a:latin typeface="Open Sans" panose="020B0606030504020204"/>
              </a:rPr>
              <a:t>desufscar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fundacao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soa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14BA-8109-41B7-8793-180A6E1F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Toronto,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83967"/>
              </p:ext>
            </p:extLst>
          </p:nvPr>
        </p:nvGraphicFramePr>
        <p:xfrm>
          <a:off x="829344" y="883518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497999"/>
              </p:ext>
            </p:extLst>
          </p:nvPr>
        </p:nvGraphicFramePr>
        <p:xfrm>
          <a:off x="829342" y="883518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609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8C612-CCCE-4044-B07B-6BF31B4C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Toronto,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10159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601395"/>
              </p:ext>
            </p:extLst>
          </p:nvPr>
        </p:nvGraphicFramePr>
        <p:xfrm>
          <a:off x="829341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95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3F9D-B345-4594-AA58-D91E54A5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Toronto,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91697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049595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8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23018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4C56218F-5972-4543-8CF7-4D784619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McMaster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437479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879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166084"/>
              </p:ext>
            </p:extLst>
          </p:nvPr>
        </p:nvGraphicFramePr>
        <p:xfrm>
          <a:off x="829344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ítulo 1">
            <a:extLst>
              <a:ext uri="{FF2B5EF4-FFF2-40B4-BE49-F238E27FC236}">
                <a16:creationId xmlns:a16="http://schemas.microsoft.com/office/drawing/2014/main" id="{30C744A0-B50F-487E-BDC5-7BC538A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McMaster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473431"/>
              </p:ext>
            </p:extLst>
          </p:nvPr>
        </p:nvGraphicFramePr>
        <p:xfrm>
          <a:off x="829342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3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FCA6A-CC0E-4454-A823-9CC8677D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McMaster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07556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908735"/>
              </p:ext>
            </p:extLst>
          </p:nvPr>
        </p:nvGraphicFramePr>
        <p:xfrm>
          <a:off x="829343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84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AD0-7E3A-489D-BE9A-284242D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Waterloo,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38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481174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46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Waterloo,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42993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735615"/>
              </p:ext>
            </p:extLst>
          </p:nvPr>
        </p:nvGraphicFramePr>
        <p:xfrm>
          <a:off x="414672" y="883519"/>
          <a:ext cx="1094798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124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Waterloo, por autor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8F4E4DF3-3720-4870-AE1C-EA6B2498E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91632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D5C8532-9585-4256-AA43-B9FF5DC5D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050142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67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DC800-96BA-41CE-8DDD-838C9BF2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Ottawa,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916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661146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50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536891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CF426-FC3D-4494-B70D-02C8AE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Ottawa,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45062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097292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66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ADE9-3DF9-46F0-9B92-E0602DFA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Ottawa,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42474"/>
              </p:ext>
            </p:extLst>
          </p:nvPr>
        </p:nvGraphicFramePr>
        <p:xfrm>
          <a:off x="829341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7733020"/>
              </p:ext>
            </p:extLst>
          </p:nvPr>
        </p:nvGraphicFramePr>
        <p:xfrm>
          <a:off x="825795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78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Janine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Massarin</a:t>
            </a:r>
            <a:r>
              <a:rPr lang="pt-BR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Figueiredo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 Canadá,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025204"/>
              </p:ext>
            </p:extLst>
          </p:nvPr>
        </p:nvGraphicFramePr>
        <p:xfrm>
          <a:off x="829343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021923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 Canadá, por área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FA9709-98BC-4FC2-AC16-11EE6C05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6649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49D5F37-3331-4AD4-9336-4DF0E56F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594524"/>
              </p:ext>
            </p:extLst>
          </p:nvPr>
        </p:nvGraphicFramePr>
        <p:xfrm>
          <a:off x="829342" y="883518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664557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 Canadá, por palavra-chave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484049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do Canadá,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558801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6830506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9342-3797-4807-BB3D-A2B8F70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British Columbia (UBC),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8856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125486"/>
              </p:ext>
            </p:extLst>
          </p:nvPr>
        </p:nvGraphicFramePr>
        <p:xfrm>
          <a:off x="829341" y="883520"/>
          <a:ext cx="10388007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9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6DCEA-2503-4FEC-89B9-EA49385C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British Columbia (UBC),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521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819488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42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2EB4D-8D3A-4A99-B829-C415F8D8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British Columbia (UBC),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83702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975472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9408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383</Words>
  <Application>Microsoft Office PowerPoint</Application>
  <PresentationFormat>Widescreen</PresentationFormat>
  <Paragraphs>44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do Canadá, por ano</vt:lpstr>
      <vt:lpstr>Publicações da UFSCar em colaboração com instituições do Canadá, por área</vt:lpstr>
      <vt:lpstr>Publicações da UFSCar em colaboração com instituições do Canadá, por palavra-chave</vt:lpstr>
      <vt:lpstr>Publicações da UFSCar em colaboração com instituições do Canadá, por instituição</vt:lpstr>
      <vt:lpstr>Publicações da UFSCar em colaboração com University of British Columbia (UBC), por ano</vt:lpstr>
      <vt:lpstr>Publicações da UFSCar em colaboração com University of British Columbia (UBC), por área</vt:lpstr>
      <vt:lpstr>Publicações da UFSCar em colaboração com University of British Columbia (UBC), por autor</vt:lpstr>
      <vt:lpstr>Publicações da UFSCar em colaboração com University of Toronto, por ano</vt:lpstr>
      <vt:lpstr>Publicações da UFSCar em colaboração com University of Toronto, por área</vt:lpstr>
      <vt:lpstr>Publicações da UFSCar em colaboração com University of Toronto, por autor</vt:lpstr>
      <vt:lpstr>Publicações da UFSCar em colaboração com McMaster University, por ano</vt:lpstr>
      <vt:lpstr>Publicações da UFSCar em colaboração com McMaster University, por área</vt:lpstr>
      <vt:lpstr>Publicações da UFSCar em colaboração com McMaster University, por autor</vt:lpstr>
      <vt:lpstr>Publicações da UFSCar em colaboração com University of Waterloo, por ano</vt:lpstr>
      <vt:lpstr>Publicações da UFSCar em colaboração com University of Waterloo, por área</vt:lpstr>
      <vt:lpstr>Publicações da UFSCar em colaboração com University of Waterloo, por autor</vt:lpstr>
      <vt:lpstr>Publicações da UFSCar em colaboração com University of Ottawa, por ano</vt:lpstr>
      <vt:lpstr>Publicações da UFSCar em colaboração com University of Ottawa, por área</vt:lpstr>
      <vt:lpstr>Publicações da UFSCar em colaboração com University of Ottawa,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Estagiário SPDI 1</cp:lastModifiedBy>
  <cp:revision>44</cp:revision>
  <dcterms:created xsi:type="dcterms:W3CDTF">2018-06-12T14:18:58Z</dcterms:created>
  <dcterms:modified xsi:type="dcterms:W3CDTF">2018-06-20T12:58:32Z</dcterms:modified>
</cp:coreProperties>
</file>